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0" y="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B590-6B87-462B-9ACC-3B0092FDA54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BB2C-87CA-4E77-B094-59E8FD57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1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2727-CB81-4863-ADFE-AACB72752E9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4E23-B466-433D-A4D4-4F540740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91" y="1271920"/>
            <a:ext cx="2348858" cy="1761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91" y="3112665"/>
            <a:ext cx="2328108" cy="174608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2192000" y="3429000"/>
            <a:ext cx="9144" cy="3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 flipH="1">
            <a:off x="2029968" y="3387274"/>
            <a:ext cx="10166604" cy="2798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166604" y="6858000"/>
            <a:ext cx="202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23361" y="77652"/>
            <a:ext cx="173647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cs typeface="B Nazanin" panose="00000400000000000000" pitchFamily="2" charset="-78"/>
              </a:rPr>
              <a:t>2. تجهیزات بارگذاری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6121" y="1259295"/>
            <a:ext cx="1350906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900" b="1" dirty="0" smtClean="0">
                <a:cs typeface="B Nazanin" panose="00000400000000000000" pitchFamily="2" charset="-78"/>
              </a:rPr>
              <a:t>سرو جک هیدرولیکی 30 تن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3191" y="3108230"/>
            <a:ext cx="1333836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900" b="1" dirty="0" smtClean="0">
                <a:cs typeface="B Nazanin" panose="00000400000000000000" pitchFamily="2" charset="-78"/>
              </a:rPr>
              <a:t>سرو جک هیدرولیکی 50 تن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2032" y="6137303"/>
            <a:ext cx="12194032" cy="7206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76715" y="1216301"/>
            <a:ext cx="1596961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 smtClean="0">
                <a:cs typeface="B Nazanin" panose="00000400000000000000" pitchFamily="2" charset="-78"/>
              </a:rPr>
              <a:t>سرو جک های هیدرولیکی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Quiri</a:t>
            </a:r>
            <a:r>
              <a:rPr lang="fa-IR" sz="1000" b="1" dirty="0" smtClean="0">
                <a:cs typeface="B Nazanin" panose="00000400000000000000" pitchFamily="2" charset="-78"/>
              </a:rPr>
              <a:t> </a:t>
            </a:r>
            <a:r>
              <a:rPr lang="fa-IR" sz="1000" b="1" dirty="0">
                <a:cs typeface="B Nazanin" panose="00000400000000000000" pitchFamily="2" charset="-78"/>
              </a:rPr>
              <a:t>با قابلیت تولید نیروی دینامیکی و استاتیکی تا ظرفیت 50 </a:t>
            </a:r>
            <a:r>
              <a:rPr lang="fa-IR" sz="1000" b="1" dirty="0" smtClean="0">
                <a:cs typeface="B Nazanin" panose="00000400000000000000" pitchFamily="2" charset="-78"/>
              </a:rPr>
              <a:t>تن، 30 تن، 15تن و 5تن.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57061" y="430574"/>
            <a:ext cx="40690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>
                <a:cs typeface="B Nazanin" panose="00000400000000000000" pitchFamily="2" charset="-78"/>
              </a:rPr>
              <a:t>این آزمایشگاه با برخورداری از انواع جک‪های هیدرولیکی قابلیت انجام تست‪های مختلف استاتیکی و دینامیکی به صورت کنترل جابجایی و کنترل نیرو، در فرکانس‪های مختلف را دارد. در ادامه برخی از تجهیزات اصلی آزمایشگاه به تفکیک ارائه می‪شود.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7061" y="-12080"/>
            <a:ext cx="4069080" cy="6858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47" y="4967293"/>
            <a:ext cx="2336533" cy="1886897"/>
          </a:xfrm>
          <a:prstGeom prst="flowChartDocumen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4906322"/>
            <a:ext cx="1557778" cy="1922532"/>
          </a:xfrm>
          <a:prstGeom prst="foldedCorner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40454" y="6537006"/>
            <a:ext cx="2102917" cy="2539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1050" b="1" dirty="0" smtClean="0">
                <a:cs typeface="B Nazanin" panose="00000400000000000000" pitchFamily="2" charset="-78"/>
              </a:rPr>
              <a:t>دستگاه یونیورسال و ضربه شارپی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6715" y="6652806"/>
            <a:ext cx="1175445" cy="161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sz="1050" b="1" dirty="0" smtClean="0">
                <a:cs typeface="B Nazanin" panose="00000400000000000000" pitchFamily="2" charset="-78"/>
              </a:rPr>
              <a:t>دستگاه خستگی 200 تن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t="-1032" r="20227" b="41949"/>
          <a:stretch/>
        </p:blipFill>
        <p:spPr>
          <a:xfrm>
            <a:off x="11248178" y="56542"/>
            <a:ext cx="876300" cy="78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Flowchart: Multidocument 45"/>
          <p:cNvSpPr/>
          <p:nvPr/>
        </p:nvSpPr>
        <p:spPr>
          <a:xfrm>
            <a:off x="8332918" y="18643"/>
            <a:ext cx="2730630" cy="1136386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sz="1300" b="1" dirty="0">
                <a:ln w="0"/>
                <a:cs typeface="B Nazanin" panose="00000400000000000000" pitchFamily="2" charset="-78"/>
              </a:rPr>
              <a:t>دانشگاه صنعتی خواجه نصیرالدین </a:t>
            </a:r>
            <a:r>
              <a:rPr lang="fa-IR" sz="1300" b="1" dirty="0" smtClean="0">
                <a:ln w="0"/>
                <a:cs typeface="B Nazanin" panose="00000400000000000000" pitchFamily="2" charset="-78"/>
              </a:rPr>
              <a:t>طوسی</a:t>
            </a:r>
          </a:p>
          <a:p>
            <a:pPr algn="ctr" rtl="1"/>
            <a:r>
              <a:rPr lang="fa-IR" sz="1300" b="1" dirty="0">
                <a:ln w="0"/>
                <a:cs typeface="B Nazanin" panose="00000400000000000000" pitchFamily="2" charset="-78"/>
              </a:rPr>
              <a:t>دانشکده مهندسی عمران</a:t>
            </a:r>
            <a:endParaRPr lang="en-US" sz="1300" b="1" dirty="0">
              <a:ln w="0"/>
              <a:cs typeface="B Nazanin" panose="00000400000000000000" pitchFamily="2" charset="-78"/>
            </a:endParaRPr>
          </a:p>
          <a:p>
            <a:pPr algn="ctr" rtl="1"/>
            <a:r>
              <a:rPr lang="fa-IR" sz="1300" b="1" dirty="0">
                <a:ln w="0"/>
                <a:cs typeface="B Nazanin" panose="00000400000000000000" pitchFamily="2" charset="-78"/>
              </a:rPr>
              <a:t>آزمایشگاه تحقیقاتی مهندسی </a:t>
            </a:r>
            <a:r>
              <a:rPr lang="fa-IR" sz="1300" b="1" dirty="0" smtClean="0">
                <a:ln w="0"/>
                <a:cs typeface="B Nazanin" panose="00000400000000000000" pitchFamily="2" charset="-78"/>
              </a:rPr>
              <a:t>سازه</a:t>
            </a:r>
            <a:endParaRPr lang="en-US" sz="1300" b="1" dirty="0">
              <a:ln w="0"/>
              <a:cs typeface="B Nazanin" panose="000004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16376" y="4167726"/>
            <a:ext cx="1174265" cy="2462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sz="1600" b="1" dirty="0" smtClean="0">
                <a:cs typeface="B Nazanin" panose="00000400000000000000" pitchFamily="2" charset="-78"/>
              </a:rPr>
              <a:t>1. معرفی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33923" y="-12080"/>
            <a:ext cx="406908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195359" y="4426027"/>
            <a:ext cx="3942489" cy="24198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fa-IR" sz="1050" b="1" dirty="0" smtClean="0">
                <a:cs typeface="B Nazanin" panose="00000400000000000000" pitchFamily="2" charset="-78"/>
              </a:rPr>
              <a:t>کاربری</a:t>
            </a:r>
            <a:r>
              <a:rPr lang="fa-IR" sz="1050" b="1" dirty="0">
                <a:cs typeface="B Nazanin" panose="00000400000000000000" pitchFamily="2" charset="-78"/>
              </a:rPr>
              <a:t>: انجام تست‪های با مقیاس کوچک، متوسط و بزرگ المان‪ها و اعضای سازه‪ای تحت شرایط بارگذاری متنوع اعم از تک جهته و شبه استاتیکی چرخه‪ای.</a:t>
            </a:r>
            <a:endParaRPr lang="en-US" sz="105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1050" b="1" dirty="0">
                <a:cs typeface="B Nazanin" panose="00000400000000000000" pitchFamily="2" charset="-78"/>
              </a:rPr>
              <a:t>سال تاسیس: 1391.</a:t>
            </a:r>
            <a:endParaRPr lang="en-US" sz="105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1050" b="1" dirty="0">
                <a:cs typeface="B Nazanin" panose="00000400000000000000" pitchFamily="2" charset="-78"/>
              </a:rPr>
              <a:t>مساحت: 500 متر مربع.</a:t>
            </a:r>
            <a:endParaRPr lang="en-US" sz="105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050" b="1" dirty="0">
                <a:cs typeface="B Nazanin" panose="00000400000000000000" pitchFamily="2" charset="-78"/>
              </a:rPr>
              <a:t>بخش های آزمایشگاه:</a:t>
            </a:r>
          </a:p>
          <a:p>
            <a:pPr marL="6350" algn="just" rtl="1">
              <a:spcAft>
                <a:spcPts val="600"/>
              </a:spcAft>
            </a:pPr>
            <a:r>
              <a:rPr lang="fa-IR" sz="1050" b="1" dirty="0" smtClean="0">
                <a:cs typeface="B Nazanin" panose="00000400000000000000" pitchFamily="2" charset="-78"/>
              </a:rPr>
              <a:t>بخش </a:t>
            </a:r>
            <a:r>
              <a:rPr lang="fa-IR" sz="1050" b="1" dirty="0">
                <a:cs typeface="B Nazanin" panose="00000400000000000000" pitchFamily="2" charset="-78"/>
              </a:rPr>
              <a:t>کف قوی به مساحت 120 مترمربع، شامل 5 محور طولی و 5 محور عرضی، که برای آزمایش‪های با ظرفیت بالا مناسب </a:t>
            </a:r>
            <a:r>
              <a:rPr lang="fa-IR" sz="1050" b="1" dirty="0" smtClean="0">
                <a:cs typeface="B Nazanin" panose="00000400000000000000" pitchFamily="2" charset="-78"/>
              </a:rPr>
              <a:t>است.</a:t>
            </a:r>
          </a:p>
          <a:p>
            <a:pPr marL="6350" algn="just" rtl="1">
              <a:spcAft>
                <a:spcPts val="600"/>
              </a:spcAft>
            </a:pPr>
            <a:r>
              <a:rPr lang="fa-IR" sz="1050" b="1" dirty="0" smtClean="0">
                <a:cs typeface="B Nazanin" panose="00000400000000000000" pitchFamily="2" charset="-78"/>
              </a:rPr>
              <a:t>بخش </a:t>
            </a:r>
            <a:r>
              <a:rPr lang="fa-IR" sz="1050" b="1" dirty="0">
                <a:cs typeface="B Nazanin" panose="00000400000000000000" pitchFamily="2" charset="-78"/>
              </a:rPr>
              <a:t>مربوط به سیستم‪های کنترل آزمایش‪ها.</a:t>
            </a:r>
          </a:p>
          <a:p>
            <a:pPr marL="6350" algn="just" rtl="1">
              <a:spcAft>
                <a:spcPts val="600"/>
              </a:spcAft>
            </a:pPr>
            <a:r>
              <a:rPr lang="fa-IR" sz="1050" b="1" dirty="0" smtClean="0">
                <a:cs typeface="B Nazanin" panose="00000400000000000000" pitchFamily="2" charset="-78"/>
              </a:rPr>
              <a:t>بخش </a:t>
            </a:r>
            <a:r>
              <a:rPr lang="fa-IR" sz="1050" b="1" dirty="0">
                <a:cs typeface="B Nazanin" panose="00000400000000000000" pitchFamily="2" charset="-78"/>
              </a:rPr>
              <a:t>فضای خالی جهت تهیه و ساخت، انبار و ...</a:t>
            </a:r>
          </a:p>
          <a:p>
            <a:pPr marL="6350" algn="just" rtl="1">
              <a:spcAft>
                <a:spcPts val="600"/>
              </a:spcAft>
            </a:pPr>
            <a:r>
              <a:rPr lang="fa-IR" sz="1050" b="1" dirty="0" smtClean="0">
                <a:cs typeface="B Nazanin" panose="00000400000000000000" pitchFamily="2" charset="-78"/>
              </a:rPr>
              <a:t>بخش </a:t>
            </a:r>
            <a:r>
              <a:rPr lang="fa-IR" sz="1050" b="1" dirty="0">
                <a:cs typeface="B Nazanin" panose="00000400000000000000" pitchFamily="2" charset="-78"/>
              </a:rPr>
              <a:t>مربوط به دستگاه‪های تست یونیورسال، دستگاه خستگی 200تنی و دستگاه تست ضربه شارپی.</a:t>
            </a:r>
          </a:p>
          <a:p>
            <a:pPr marL="6350" algn="just" rtl="1">
              <a:spcAft>
                <a:spcPts val="600"/>
              </a:spcAft>
            </a:pPr>
            <a:r>
              <a:rPr lang="fa-IR" sz="1050" b="1" dirty="0" smtClean="0">
                <a:cs typeface="B Nazanin" panose="00000400000000000000" pitchFamily="2" charset="-78"/>
              </a:rPr>
              <a:t>بخش </a:t>
            </a:r>
            <a:r>
              <a:rPr lang="fa-IR" sz="1050" b="1" dirty="0">
                <a:cs typeface="B Nazanin" panose="00000400000000000000" pitchFamily="2" charset="-78"/>
              </a:rPr>
              <a:t>اداری</a:t>
            </a:r>
            <a:r>
              <a:rPr lang="fa-IR" sz="1050" b="1" dirty="0" smtClean="0">
                <a:cs typeface="B Nazanin" panose="00000400000000000000" pitchFamily="2" charset="-78"/>
              </a:rPr>
              <a:t>.</a:t>
            </a:r>
            <a:endParaRPr lang="fa-IR" sz="1050" b="1" dirty="0">
              <a:cs typeface="B Nazanin" panose="00000400000000000000" pitchFamily="2" charset="-78"/>
            </a:endParaRPr>
          </a:p>
        </p:txBody>
      </p:sp>
      <p:sp>
        <p:nvSpPr>
          <p:cNvPr id="50" name="Right Triangle 49"/>
          <p:cNvSpPr/>
          <p:nvPr/>
        </p:nvSpPr>
        <p:spPr>
          <a:xfrm rot="5400000" flipH="1">
            <a:off x="13054" y="3904488"/>
            <a:ext cx="2217729" cy="22479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-9144" y="0"/>
            <a:ext cx="4069080" cy="6858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98525"/>
              </p:ext>
            </p:extLst>
          </p:nvPr>
        </p:nvGraphicFramePr>
        <p:xfrm>
          <a:off x="535003" y="258489"/>
          <a:ext cx="2961131" cy="19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87">
                  <a:extLst>
                    <a:ext uri="{9D8B030D-6E8A-4147-A177-3AD203B41FA5}">
                      <a16:colId xmlns="" xmlns:a16="http://schemas.microsoft.com/office/drawing/2014/main" val="3214952028"/>
                    </a:ext>
                  </a:extLst>
                </a:gridCol>
                <a:gridCol w="1353944">
                  <a:extLst>
                    <a:ext uri="{9D8B030D-6E8A-4147-A177-3AD203B41FA5}">
                      <a16:colId xmlns="" xmlns:a16="http://schemas.microsoft.com/office/drawing/2014/main" val="1907393468"/>
                    </a:ext>
                  </a:extLst>
                </a:gridCol>
              </a:tblGrid>
              <a:tr h="30736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مشخصات فنی دستگاه تست یونیورسال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STM – 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810976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ظرفیت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011012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فاصله بین ستون ها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0490547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mm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/>
                        <a:t>کل فاصله بین فک ها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764011"/>
                  </a:ext>
                </a:extLst>
              </a:tr>
              <a:tr h="307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– 1330 mm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کورس عمودی فضای تست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4472725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 ~ 250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mm/min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سرعت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001713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1180×700×2500 mm3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ابعاد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16608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97661"/>
              </p:ext>
            </p:extLst>
          </p:nvPr>
        </p:nvGraphicFramePr>
        <p:xfrm>
          <a:off x="521982" y="2351387"/>
          <a:ext cx="296113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470">
                  <a:extLst>
                    <a:ext uri="{9D8B030D-6E8A-4147-A177-3AD203B41FA5}">
                      <a16:colId xmlns="" xmlns:a16="http://schemas.microsoft.com/office/drawing/2014/main" val="1177544784"/>
                    </a:ext>
                  </a:extLst>
                </a:gridCol>
                <a:gridCol w="1097661">
                  <a:extLst>
                    <a:ext uri="{9D8B030D-6E8A-4147-A177-3AD203B41FA5}">
                      <a16:colId xmlns="" xmlns:a16="http://schemas.microsoft.com/office/drawing/2014/main" val="2997918206"/>
                    </a:ext>
                  </a:extLst>
                </a:gridCol>
              </a:tblGrid>
              <a:tr h="239413">
                <a:tc gridSpan="2"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مشخصات فنی دستگاه تست ضربه پاندولی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788594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SIT-300E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کد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6840281"/>
                  </a:ext>
                </a:extLst>
              </a:tr>
              <a:tr h="3696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148ASTM E23 EN10045-2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استاندارد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688903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300J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/>
                        <a:t>ظرفیت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099449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/>
                        <a:t>شارپی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روش تست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9356827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150</a:t>
                      </a:r>
                      <a:r>
                        <a:rPr lang="fa-IR" sz="11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درجه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زاویه رهایش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0088255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215×82×220 cm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ابعاد (با قاب محافظ)</a:t>
                      </a:r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154172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0790"/>
              </p:ext>
            </p:extLst>
          </p:nvPr>
        </p:nvGraphicFramePr>
        <p:xfrm>
          <a:off x="535003" y="4509071"/>
          <a:ext cx="296353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89">
                  <a:extLst>
                    <a:ext uri="{9D8B030D-6E8A-4147-A177-3AD203B41FA5}">
                      <a16:colId xmlns="" xmlns:a16="http://schemas.microsoft.com/office/drawing/2014/main" val="3214952028"/>
                    </a:ext>
                  </a:extLst>
                </a:gridCol>
                <a:gridCol w="1355042">
                  <a:extLst>
                    <a:ext uri="{9D8B030D-6E8A-4147-A177-3AD203B41FA5}">
                      <a16:colId xmlns="" xmlns:a16="http://schemas.microsoft.com/office/drawing/2014/main" val="1907393468"/>
                    </a:ext>
                  </a:extLst>
                </a:gridCol>
              </a:tblGrid>
              <a:tr h="223057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مشخصات فنی دستگاه تست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SAF-200B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810976"/>
                  </a:ext>
                </a:extLst>
              </a:tr>
              <a:tr h="223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ظرفیت</a:t>
                      </a:r>
                      <a:endParaRPr lang="en-US" sz="12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011012"/>
                  </a:ext>
                </a:extLst>
              </a:tr>
              <a:tr h="223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 mm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/>
                        <a:t>کل فاصله بین فک ها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764011"/>
                  </a:ext>
                </a:extLst>
              </a:tr>
              <a:tr h="223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 mm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/>
                        <a:t>کل فاصله بین بلوک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1139629"/>
                  </a:ext>
                </a:extLst>
              </a:tr>
              <a:tr h="223057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کورس اکچویتور</a:t>
                      </a:r>
                      <a:endParaRPr lang="en-US" sz="12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001713"/>
                  </a:ext>
                </a:extLst>
              </a:tr>
              <a:tr h="2230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mm/sec , 5 mm/sec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سرعت حرکت</a:t>
                      </a:r>
                      <a:r>
                        <a:rPr lang="fa-IR" sz="12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خطی</a:t>
                      </a:r>
                      <a:endParaRPr lang="en-US" sz="12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9951315"/>
                  </a:ext>
                </a:extLst>
              </a:tr>
              <a:tr h="3717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× 1320 × 3200 mm3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ابعاد</a:t>
                      </a:r>
                      <a:endParaRPr lang="en-US" sz="12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14014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15" y="1251758"/>
            <a:ext cx="3764746" cy="282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4088237" y="2220922"/>
            <a:ext cx="1585439" cy="7655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 smtClean="0">
                <a:cs typeface="B Nazanin" panose="00000400000000000000" pitchFamily="2" charset="-78"/>
              </a:rPr>
              <a:t>جک های </a:t>
            </a:r>
            <a:r>
              <a:rPr lang="fa-IR" sz="1000" b="1" dirty="0">
                <a:cs typeface="B Nazanin" panose="00000400000000000000" pitchFamily="2" charset="-78"/>
              </a:rPr>
              <a:t>هیدرولیکی با قابلیت اعمال نیروی استاتیکی 70 </a:t>
            </a:r>
            <a:r>
              <a:rPr lang="fa-IR" sz="1000" b="1" dirty="0" smtClean="0">
                <a:cs typeface="B Nazanin" panose="00000400000000000000" pitchFamily="2" charset="-78"/>
              </a:rPr>
              <a:t>تن و 200تن.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2110" y="3727085"/>
            <a:ext cx="1585439" cy="7655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 smtClean="0">
                <a:cs typeface="B Nazanin" panose="00000400000000000000" pitchFamily="2" charset="-78"/>
              </a:rPr>
              <a:t>دستگاه </a:t>
            </a:r>
            <a:r>
              <a:rPr lang="fa-IR" sz="1000" b="1" dirty="0">
                <a:cs typeface="B Nazanin" panose="00000400000000000000" pitchFamily="2" charset="-78"/>
              </a:rPr>
              <a:t>یونیورسال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STM-400</a:t>
            </a:r>
            <a:r>
              <a:rPr lang="fa-IR" sz="1000" b="1" dirty="0">
                <a:cs typeface="B Nazanin" panose="00000400000000000000" pitchFamily="2" charset="-78"/>
              </a:rPr>
              <a:t> جهت انجام تست‪های کششی و </a:t>
            </a:r>
            <a:r>
              <a:rPr lang="fa-IR" sz="1000" b="1" dirty="0" smtClean="0">
                <a:cs typeface="B Nazanin" panose="00000400000000000000" pitchFamily="2" charset="-78"/>
              </a:rPr>
              <a:t>فشاری.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82110" y="2973398"/>
            <a:ext cx="1585439" cy="7655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 smtClean="0">
                <a:cs typeface="B Nazanin" panose="00000400000000000000" pitchFamily="2" charset="-78"/>
              </a:rPr>
              <a:t>جک</a:t>
            </a:r>
            <a:r>
              <a:rPr lang="fa-IR" sz="1000" b="1" dirty="0">
                <a:cs typeface="B Nazanin" panose="00000400000000000000" pitchFamily="2" charset="-78"/>
              </a:rPr>
              <a:t>‪های دستی جهت اعمال نیروهای کوچک تا ظرفیت 1.5 تن</a:t>
            </a:r>
            <a:r>
              <a:rPr lang="fa-IR" sz="1000" b="1" dirty="0" smtClean="0">
                <a:cs typeface="B Nazanin" panose="00000400000000000000" pitchFamily="2" charset="-78"/>
              </a:rPr>
              <a:t>.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81424" y="4477462"/>
            <a:ext cx="1585439" cy="5347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000" b="1" dirty="0" smtClean="0">
                <a:cs typeface="B Nazanin" panose="00000400000000000000" pitchFamily="2" charset="-78"/>
              </a:rPr>
              <a:t>دستگاه </a:t>
            </a:r>
            <a:r>
              <a:rPr lang="fa-IR" sz="1000" b="1" dirty="0">
                <a:cs typeface="B Nazanin" panose="00000400000000000000" pitchFamily="2" charset="-78"/>
              </a:rPr>
              <a:t>تست ضربه شارپی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SIT-300E</a:t>
            </a:r>
            <a:r>
              <a:rPr lang="fa-IR" sz="1000" b="1" dirty="0" smtClean="0">
                <a:cs typeface="B Nazanin" panose="00000400000000000000" pitchFamily="2" charset="-78"/>
              </a:rPr>
              <a:t>.</a:t>
            </a:r>
            <a:endParaRPr lang="fa-IR" sz="1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45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12192000" y="3429000"/>
            <a:ext cx="9144" cy="3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 flipH="1">
            <a:off x="2068643" y="3509436"/>
            <a:ext cx="10166604" cy="2798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166604" y="6858000"/>
            <a:ext cx="202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215" y="6147245"/>
            <a:ext cx="12194032" cy="7206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7061" y="0"/>
            <a:ext cx="4069080" cy="6858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121310" y="0"/>
            <a:ext cx="406908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/>
          <p:cNvSpPr/>
          <p:nvPr/>
        </p:nvSpPr>
        <p:spPr>
          <a:xfrm rot="5400000" flipH="1">
            <a:off x="13054" y="3904488"/>
            <a:ext cx="2217729" cy="22479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-9144" y="0"/>
            <a:ext cx="4069080" cy="6858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18094" y="18022"/>
            <a:ext cx="186714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cs typeface="B Nazanin" panose="00000400000000000000" pitchFamily="2" charset="-78"/>
              </a:rPr>
              <a:t>3. </a:t>
            </a:r>
            <a:r>
              <a:rPr lang="fa-IR" sz="1600" b="1" dirty="0">
                <a:cs typeface="B Nazanin" panose="00000400000000000000" pitchFamily="2" charset="-78"/>
              </a:rPr>
              <a:t>تجهیزات </a:t>
            </a:r>
            <a:r>
              <a:rPr lang="fa-IR" sz="1600" b="1" dirty="0" smtClean="0">
                <a:cs typeface="B Nazanin" panose="00000400000000000000" pitchFamily="2" charset="-78"/>
              </a:rPr>
              <a:t>داده برداری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0202" r="10000" b="12121"/>
          <a:stretch/>
        </p:blipFill>
        <p:spPr>
          <a:xfrm>
            <a:off x="10061523" y="1691878"/>
            <a:ext cx="2155635" cy="162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r="8926"/>
          <a:stretch/>
        </p:blipFill>
        <p:spPr>
          <a:xfrm rot="5400000">
            <a:off x="8288606" y="1684943"/>
            <a:ext cx="1629963" cy="201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7" y="5143501"/>
            <a:ext cx="1754914" cy="117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8163593" y="281758"/>
            <a:ext cx="3962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200" dirty="0" smtClean="0">
                <a:cs typeface="B Nazanin" panose="00000400000000000000" pitchFamily="2" charset="-78"/>
              </a:rPr>
              <a:t>در این آزمایشگاه از ابزارها و تجهیزات دقیق جهت داده‪برداری و تهیه‪ی خروجی تست‪ها استفاده می‪شود. تجهیزات داده‪برداری در آزمایشگاه شامل موارد زیر است:</a:t>
            </a:r>
          </a:p>
          <a:p>
            <a:pPr algn="just" rtl="1">
              <a:lnSpc>
                <a:spcPct val="150000"/>
              </a:lnSpc>
            </a:pPr>
            <a:r>
              <a:rPr lang="fa-IR" sz="1200" dirty="0" smtClean="0">
                <a:cs typeface="B Nazanin" panose="00000400000000000000" pitchFamily="2" charset="-78"/>
              </a:rPr>
              <a:t>* سامانه داده برداری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TML</a:t>
            </a:r>
            <a:r>
              <a:rPr lang="en-US" sz="1200" dirty="0" smtClean="0">
                <a:cs typeface="+mj-cs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TDS-303</a:t>
            </a:r>
            <a:r>
              <a:rPr lang="fa-IR" sz="1200" dirty="0" smtClean="0">
                <a:cs typeface="+mj-cs"/>
              </a:rPr>
              <a:t> </a:t>
            </a:r>
            <a:r>
              <a:rPr lang="fa-IR" sz="1200" dirty="0" smtClean="0">
                <a:cs typeface="B Nazanin" panose="00000400000000000000" pitchFamily="2" charset="-78"/>
              </a:rPr>
              <a:t>دارای 30 کانال ورودی.</a:t>
            </a:r>
          </a:p>
          <a:p>
            <a:pPr algn="just" rtl="1">
              <a:lnSpc>
                <a:spcPct val="150000"/>
              </a:lnSpc>
            </a:pPr>
            <a:r>
              <a:rPr lang="fa-IR" sz="1200" dirty="0" smtClean="0">
                <a:cs typeface="B Nazanin" panose="00000400000000000000" pitchFamily="2" charset="-78"/>
              </a:rPr>
              <a:t>* سامانه داده برداری حسگر رایان دارای 40 کانال ورودی با قابلیت ذخیره اطلاعات تا فرکانس 216 هرتز.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80438" y="3395697"/>
            <a:ext cx="2029228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Logger TML TDS-303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29929" y="3186271"/>
            <a:ext cx="1443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logger</a:t>
            </a:r>
            <a:r>
              <a:rPr lang="fa-IR" sz="1000" b="1" dirty="0" smtClean="0">
                <a:cs typeface="B Nazanin" panose="00000400000000000000" pitchFamily="2" charset="-78"/>
              </a:rPr>
              <a:t> چهل کاناله</a:t>
            </a:r>
            <a:endParaRPr lang="en-US" sz="1000" b="1" dirty="0">
              <a:cs typeface="B Nazanin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63286" y="4256195"/>
            <a:ext cx="274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dirty="0" smtClean="0">
                <a:cs typeface="B Nazanin" panose="00000400000000000000" pitchFamily="2" charset="-78"/>
              </a:rPr>
              <a:t>ابزارهای دقیق شامل خط‪کش‪های صنعتی، حسگرهای نیرو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(Load cell)</a:t>
            </a:r>
            <a:r>
              <a:rPr lang="fa-IR" sz="1200" dirty="0" smtClean="0">
                <a:cs typeface="B Nazanin" panose="00000400000000000000" pitchFamily="2" charset="-78"/>
              </a:rPr>
              <a:t>، شتاب‪سنج،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LVDT</a:t>
            </a:r>
            <a:r>
              <a:rPr lang="fa-IR" sz="1200" dirty="0" smtClean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08600" y="18971"/>
            <a:ext cx="281935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cs typeface="B Nazanin" panose="00000400000000000000" pitchFamily="2" charset="-78"/>
              </a:rPr>
              <a:t>4. نمونه هایی از  آزمایشات انجام شده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/>
          <a:stretch/>
        </p:blipFill>
        <p:spPr>
          <a:xfrm>
            <a:off x="5548529" y="454083"/>
            <a:ext cx="2501317" cy="2192018"/>
          </a:xfrm>
          <a:prstGeom prst="ellipse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4393976" y="556971"/>
            <a:ext cx="1463040" cy="1371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تست </a:t>
            </a:r>
            <a:r>
              <a:rPr lang="fa-IR" sz="1200" b="1" dirty="0">
                <a:cs typeface="B Nazanin" panose="00000400000000000000" pitchFamily="2" charset="-78"/>
              </a:rPr>
              <a:t>آتش سوزی در اتصال لوله‪ای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a-IR" sz="1200" b="1" dirty="0">
                <a:cs typeface="B Nazanin" panose="00000400000000000000" pitchFamily="2" charset="-78"/>
              </a:rPr>
              <a:t>شکل فولادی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5"/>
          <a:stretch/>
        </p:blipFill>
        <p:spPr>
          <a:xfrm>
            <a:off x="4111691" y="2400655"/>
            <a:ext cx="2596678" cy="2459269"/>
          </a:xfrm>
          <a:prstGeom prst="ellipse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6577417" y="2941371"/>
            <a:ext cx="1463040" cy="146304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تست </a:t>
            </a:r>
            <a:r>
              <a:rPr lang="fa-IR" sz="1200" b="1" dirty="0">
                <a:cs typeface="B Nazanin" panose="00000400000000000000" pitchFamily="2" charset="-78"/>
              </a:rPr>
              <a:t>رفتار چرخه‪ای قاب بتن مسلح 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5" r="3258"/>
          <a:stretch/>
        </p:blipFill>
        <p:spPr>
          <a:xfrm>
            <a:off x="5560838" y="4504495"/>
            <a:ext cx="2558968" cy="2285454"/>
          </a:xfrm>
          <a:prstGeom prst="ellipse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4299757" y="5388488"/>
            <a:ext cx="1455889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تست </a:t>
            </a:r>
            <a:r>
              <a:rPr lang="fa-IR" sz="1200" b="1" dirty="0">
                <a:cs typeface="B Nazanin" panose="00000400000000000000" pitchFamily="2" charset="-78"/>
              </a:rPr>
              <a:t>خمش خارج از صفحه و داخل صفحه اتصالات لوله‪ای فولادی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>
          <a:xfrm>
            <a:off x="1480847" y="18022"/>
            <a:ext cx="2538762" cy="2628078"/>
          </a:xfrm>
          <a:prstGeom prst="ellipse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33209"/>
              </p:ext>
            </p:extLst>
          </p:nvPr>
        </p:nvGraphicFramePr>
        <p:xfrm>
          <a:off x="9093" y="2731369"/>
          <a:ext cx="403260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507">
                  <a:extLst>
                    <a:ext uri="{9D8B030D-6E8A-4147-A177-3AD203B41FA5}">
                      <a16:colId xmlns="" xmlns:a16="http://schemas.microsoft.com/office/drawing/2014/main" val="1146956734"/>
                    </a:ext>
                  </a:extLst>
                </a:gridCol>
                <a:gridCol w="1654099">
                  <a:extLst>
                    <a:ext uri="{9D8B030D-6E8A-4147-A177-3AD203B41FA5}">
                      <a16:colId xmlns="" xmlns:a16="http://schemas.microsoft.com/office/drawing/2014/main" val="22515189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پرسنل آزمایشگاه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28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دکتر سید بهرام بهشتی اول</a:t>
                      </a:r>
                    </a:p>
                    <a:p>
                      <a:pPr algn="ctr"/>
                      <a:r>
                        <a:rPr lang="fa-IR" sz="1200" b="0" dirty="0" smtClean="0">
                          <a:cs typeface="B Nazanin" panose="00000400000000000000" pitchFamily="2" charset="-78"/>
                        </a:rPr>
                        <a:t>دانشیار دانشکده</a:t>
                      </a:r>
                      <a:r>
                        <a:rPr lang="fa-IR" sz="1200" b="0" baseline="0" dirty="0" smtClean="0">
                          <a:cs typeface="B Nazanin" panose="00000400000000000000" pitchFamily="2" charset="-78"/>
                        </a:rPr>
                        <a:t> مهندسی عمران دانشگاه صنعتی خواجه نصیرالدین طوسی</a:t>
                      </a:r>
                      <a:endParaRPr lang="en-US" sz="12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a-IR" sz="12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سرپرست آزمایشگاه </a:t>
                      </a:r>
                      <a:endParaRPr lang="en-US" sz="12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690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مهندس محمدحسن آذرنوش</a:t>
                      </a:r>
                      <a:endParaRPr lang="en-US" sz="12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fa-IR" sz="1200" b="0" dirty="0" smtClean="0">
                          <a:cs typeface="B Nazanin" panose="00000400000000000000" pitchFamily="2" charset="-78"/>
                        </a:rPr>
                        <a:t>کارشناس</a:t>
                      </a:r>
                      <a:r>
                        <a:rPr lang="fa-IR" sz="1200" b="0" baseline="0" dirty="0" smtClean="0">
                          <a:cs typeface="B Nazanin" panose="00000400000000000000" pitchFamily="2" charset="-78"/>
                        </a:rPr>
                        <a:t> و متصدی تست های آزمایشگاهی</a:t>
                      </a:r>
                      <a:endParaRPr lang="en-US" sz="12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کارشناس آزمایشگاه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465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رضا رشنوئی</a:t>
                      </a:r>
                    </a:p>
                    <a:p>
                      <a:pPr algn="ctr"/>
                      <a:r>
                        <a:rPr lang="fa-IR" sz="1200" b="0" dirty="0" smtClean="0">
                          <a:cs typeface="B Nazanin" panose="00000400000000000000" pitchFamily="2" charset="-78"/>
                        </a:rPr>
                        <a:t>دانشجوی دکتری سازه</a:t>
                      </a:r>
                      <a:endParaRPr lang="en-US" sz="12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تهیه</a:t>
                      </a:r>
                      <a:r>
                        <a:rPr lang="fa-IR" sz="1200" b="1" baseline="0" dirty="0" smtClean="0">
                          <a:cs typeface="B Nazanin" panose="00000400000000000000" pitchFamily="2" charset="-78"/>
                        </a:rPr>
                        <a:t> کننده</a:t>
                      </a:r>
                      <a:endParaRPr lang="fa-IR" sz="1200" b="1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86912039"/>
                  </a:ext>
                </a:extLst>
              </a:tr>
            </a:tbl>
          </a:graphicData>
        </a:graphic>
      </p:graphicFrame>
      <p:sp>
        <p:nvSpPr>
          <p:cNvPr id="64" name="Oval 63"/>
          <p:cNvSpPr/>
          <p:nvPr/>
        </p:nvSpPr>
        <p:spPr>
          <a:xfrm>
            <a:off x="107681" y="433223"/>
            <a:ext cx="1463040" cy="1371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تست </a:t>
            </a:r>
            <a:r>
              <a:rPr lang="fa-IR" sz="1200" b="1" dirty="0">
                <a:cs typeface="B Nazanin" panose="00000400000000000000" pitchFamily="2" charset="-78"/>
              </a:rPr>
              <a:t>خمش نمونه بتنی با دستگاه یونیورسال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19" y="4650747"/>
            <a:ext cx="439370" cy="4393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H="1">
            <a:off x="39487" y="4654642"/>
            <a:ext cx="3708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تهران - </a:t>
            </a:r>
            <a:r>
              <a:rPr lang="fa-IR" sz="1200" b="1" dirty="0">
                <a:cs typeface="B Nazanin" panose="00000400000000000000" pitchFamily="2" charset="-78"/>
              </a:rPr>
              <a:t>خیابان ولیعصر </a:t>
            </a:r>
            <a:r>
              <a:rPr lang="en-US" sz="1200" b="1" dirty="0" smtClean="0">
                <a:cs typeface="B Nazanin" panose="00000400000000000000" pitchFamily="2" charset="-78"/>
              </a:rPr>
              <a:t>-</a:t>
            </a:r>
            <a:r>
              <a:rPr lang="fa-IR" sz="1200" b="1" dirty="0" smtClean="0">
                <a:cs typeface="B Nazanin" panose="00000400000000000000" pitchFamily="2" charset="-78"/>
              </a:rPr>
              <a:t> </a:t>
            </a:r>
            <a:r>
              <a:rPr lang="fa-IR" sz="1200" b="1" dirty="0">
                <a:cs typeface="B Nazanin" panose="00000400000000000000" pitchFamily="2" charset="-78"/>
              </a:rPr>
              <a:t>تقاطع میرداماد </a:t>
            </a:r>
            <a:r>
              <a:rPr lang="en-US" sz="1200" b="1" dirty="0" smtClean="0">
                <a:cs typeface="B Nazanin" panose="00000400000000000000" pitchFamily="2" charset="-78"/>
              </a:rPr>
              <a:t>-</a:t>
            </a:r>
            <a:r>
              <a:rPr lang="fa-IR" sz="1200" b="1" dirty="0" smtClean="0">
                <a:cs typeface="B Nazanin" panose="00000400000000000000" pitchFamily="2" charset="-78"/>
              </a:rPr>
              <a:t> </a:t>
            </a:r>
            <a:r>
              <a:rPr lang="fa-IR" sz="1200" b="1" dirty="0">
                <a:cs typeface="B Nazanin" panose="00000400000000000000" pitchFamily="2" charset="-78"/>
              </a:rPr>
              <a:t>روبروی ساختمان </a:t>
            </a:r>
            <a:r>
              <a:rPr lang="fa-IR" sz="1200" b="1" dirty="0" smtClean="0">
                <a:cs typeface="B Nazanin" panose="00000400000000000000" pitchFamily="2" charset="-78"/>
              </a:rPr>
              <a:t>اسکان </a:t>
            </a:r>
            <a:r>
              <a:rPr lang="en-US" sz="1200" b="1" dirty="0" smtClean="0">
                <a:cs typeface="B Nazanin" panose="00000400000000000000" pitchFamily="2" charset="-78"/>
              </a:rPr>
              <a:t>-</a:t>
            </a:r>
            <a:r>
              <a:rPr lang="fa-IR" sz="1200" b="1" dirty="0" smtClean="0">
                <a:cs typeface="B Nazanin" panose="00000400000000000000" pitchFamily="2" charset="-78"/>
              </a:rPr>
              <a:t> دانشکده مهندسی عمران </a:t>
            </a:r>
            <a:r>
              <a:rPr lang="en-US" sz="1200" b="1" dirty="0" smtClean="0">
                <a:cs typeface="B Nazanin" panose="00000400000000000000" pitchFamily="2" charset="-78"/>
              </a:rPr>
              <a:t>-</a:t>
            </a:r>
            <a:r>
              <a:rPr lang="fa-IR" sz="1200" b="1" dirty="0" smtClean="0">
                <a:cs typeface="B Nazanin" panose="00000400000000000000" pitchFamily="2" charset="-78"/>
              </a:rPr>
              <a:t> آزمایشگاه تحقیقاتی مهندسی سازه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12" y="5362642"/>
            <a:ext cx="247034" cy="247034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flipH="1">
            <a:off x="2622259" y="5291951"/>
            <a:ext cx="99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09196903840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838838" y="5282009"/>
            <a:ext cx="194251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cs typeface="B Nazanin" panose="00000400000000000000" pitchFamily="2" charset="-78"/>
              </a:rPr>
              <a:t>88201432-021 (داخلی: 167)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1" y="5618708"/>
            <a:ext cx="272758" cy="27275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H="1">
            <a:off x="432749" y="5568971"/>
            <a:ext cx="190804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strlab@saba.kntu.ac.ir</a:t>
            </a:r>
            <a:endParaRPr lang="fa-I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432749" y="5816143"/>
            <a:ext cx="190804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Strlab_kntu@yahoo.com</a:t>
            </a:r>
            <a:endParaRPr lang="fa-I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600</Words>
  <Application>Microsoft Office PowerPoint</Application>
  <PresentationFormat>Custom</PresentationFormat>
  <Paragraphs>91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Rashnooie</dc:creator>
  <cp:lastModifiedBy>user</cp:lastModifiedBy>
  <cp:revision>58</cp:revision>
  <dcterms:created xsi:type="dcterms:W3CDTF">2022-04-17T11:32:48Z</dcterms:created>
  <dcterms:modified xsi:type="dcterms:W3CDTF">2022-06-12T05:08:48Z</dcterms:modified>
</cp:coreProperties>
</file>